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Montserrat Bold" panose="00000800000000000000" pitchFamily="2" charset="-120"/>
      <p:bold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Source Sans 3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3" d="100"/>
          <a:sy n="73" d="100"/>
        </p:scale>
        <p:origin x="48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209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183725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CircuitGuard: Automated PCB Defect Detection &amp; Classification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657725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Deep Learning and Computer Vision Approach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5305544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Anumula Dinesh Reddy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6th December 2025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64049"/>
            <a:ext cx="8268295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Technical Synthesis: Key Successes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8" y="1919883"/>
            <a:ext cx="3308985" cy="20450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3798" y="4162306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Robust Alignment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63798" y="4561284"/>
            <a:ext cx="4136350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Achieved robust initial data synchronization using ORB and RANSAC, a non-trivial but critical step for accurate subtraction and defect identification.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965" y="1919883"/>
            <a:ext cx="3308985" cy="204501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46965" y="4162306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Quality Focus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46965" y="4561284"/>
            <a:ext cx="4136350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two-stage process (Localization and Classification) ensured the CNN trained exclusively on high-quality, relevant ROI patches, paramount for reaching ≥97% accuracy.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0132" y="1919883"/>
            <a:ext cx="3308985" cy="204501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30132" y="4162306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Full Integration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630132" y="4561284"/>
            <a:ext cx="4136350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Successfully integrated complex libraries like OpenCV and PyTorch into a single, functional Python application, showcasing end-to-end system development.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863798" y="5968246"/>
            <a:ext cx="12902803" cy="1297186"/>
          </a:xfrm>
          <a:prstGeom prst="roundRect">
            <a:avLst>
              <a:gd name="adj" fmla="val 2283"/>
            </a:avLst>
          </a:prstGeom>
          <a:solidFill>
            <a:srgbClr val="D6D7D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204" y="6231969"/>
            <a:ext cx="280392" cy="2243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9002" y="6214943"/>
            <a:ext cx="2688431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Proficiency Confirmed: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539002" y="6692860"/>
            <a:ext cx="1203019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Demonstrated expertise in </a:t>
            </a:r>
            <a:r>
              <a:rPr lang="en-US" sz="155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PyTorch, EfficientNet, OpenCV, and Streamlit</a:t>
            </a:r>
            <a:r>
              <a:rPr lang="en-US" sz="155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practical, real-world applications.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836652"/>
            <a:ext cx="6318528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Challenges &amp; Future Scope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63798" y="1891070"/>
            <a:ext cx="6017895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Technical Challenges Overcome</a:t>
            </a:r>
            <a:endParaRPr lang="en-US" sz="2800" dirty="0"/>
          </a:p>
        </p:txBody>
      </p:sp>
      <p:sp>
        <p:nvSpPr>
          <p:cNvPr id="4" name="Shape 2"/>
          <p:cNvSpPr/>
          <p:nvPr/>
        </p:nvSpPr>
        <p:spPr>
          <a:xfrm>
            <a:off x="863798" y="2561749"/>
            <a:ext cx="6210538" cy="2103358"/>
          </a:xfrm>
          <a:prstGeom prst="roundRect">
            <a:avLst>
              <a:gd name="adj" fmla="val 1408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84064" y="2782014"/>
            <a:ext cx="270212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Alignment Refinement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084064" y="3259931"/>
            <a:ext cx="5770007" cy="1184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Initial struggles with non-linear distortions during image alignment were overcome by extensive fine-tuning of RANSAC parameters, ensuring precise homography estimation for accurate defect detection.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863798" y="4862512"/>
            <a:ext cx="6210538" cy="1807131"/>
          </a:xfrm>
          <a:prstGeom prst="roundRect">
            <a:avLst>
              <a:gd name="adj" fmla="val 163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1084064" y="5082778"/>
            <a:ext cx="2243852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Noise Reduction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84064" y="5560695"/>
            <a:ext cx="5770007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Excessive noise from initial image subtraction was effectively managed by strategically applying Erosion and Dilation morphological filters, as detailed in Module 1, to produce clean defect masks.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3683" y="1891070"/>
            <a:ext cx="5682615" cy="448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Future Work &amp; Enhancements</a:t>
            </a:r>
            <a:endParaRPr lang="en-US" sz="28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3683" y="2561749"/>
            <a:ext cx="493633" cy="493633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63683" y="3302198"/>
            <a:ext cx="292667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Unified Object Detection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63683" y="3780115"/>
            <a:ext cx="6210538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Explore advanced object detection models (e.g., YOLO, Faster R-CNN) to unify defect localization and classification into a single, more efficient pipeline.</a:t>
            </a:r>
            <a:endParaRPr lang="en-US" sz="15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3683" y="5063728"/>
            <a:ext cx="493633" cy="49363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63683" y="5804178"/>
            <a:ext cx="3157895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Containerized Deployment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563683" y="6282095"/>
            <a:ext cx="6210538" cy="8886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Containerize the application using Docker for standardized, isolated, and portable deployment across diverse environments, simplifying installation and scaling.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43307"/>
            <a:ext cx="9714667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Conclusion: CircuitGuard's Success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63798" y="1878330"/>
            <a:ext cx="12902803" cy="703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CircuitGuard system stands as a professional-quality solution that successfully automates PCB defect inspection, delivering </a:t>
            </a:r>
            <a:r>
              <a:rPr lang="en-US" sz="1800" dirty="0">
                <a:solidFill>
                  <a:srgbClr val="3D3838"/>
                </a:solidFill>
                <a:highlight>
                  <a:srgbClr val="FFFF00"/>
                </a:highlight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accuracy and minimal latency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critical manufacturing environments.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863798" y="2845237"/>
            <a:ext cx="4144566" cy="2330291"/>
          </a:xfrm>
          <a:prstGeom prst="roundRect">
            <a:avLst>
              <a:gd name="adj" fmla="val 150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98233" y="3079671"/>
            <a:ext cx="3606879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Fully Functional Web App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1098233" y="3553301"/>
            <a:ext cx="3675698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user-friendly Streamlit interface, providing seamless image upload and defect visualization.</a:t>
            </a:r>
            <a:endParaRPr lang="en-US" sz="1800" dirty="0"/>
          </a:p>
        </p:txBody>
      </p:sp>
      <p:sp>
        <p:nvSpPr>
          <p:cNvPr id="7" name="Shape 5"/>
          <p:cNvSpPr/>
          <p:nvPr/>
        </p:nvSpPr>
        <p:spPr>
          <a:xfrm>
            <a:off x="5242798" y="2845237"/>
            <a:ext cx="4144685" cy="2330291"/>
          </a:xfrm>
          <a:prstGeom prst="roundRect">
            <a:avLst>
              <a:gd name="adj" fmla="val 150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477232" y="3079671"/>
            <a:ext cx="3054191" cy="333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Robust Trained Model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5477232" y="3553301"/>
            <a:ext cx="3675817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EfficientNet-B4 classification model achieving </a:t>
            </a:r>
            <a:r>
              <a:rPr lang="en-US" sz="18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≥97.65% accuracy</a:t>
            </a: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on diverse defect types.</a:t>
            </a:r>
            <a:endParaRPr lang="en-US" sz="1800" dirty="0"/>
          </a:p>
        </p:txBody>
      </p:sp>
      <p:sp>
        <p:nvSpPr>
          <p:cNvPr id="10" name="Shape 8"/>
          <p:cNvSpPr/>
          <p:nvPr/>
        </p:nvSpPr>
        <p:spPr>
          <a:xfrm>
            <a:off x="9621917" y="2845237"/>
            <a:ext cx="4144566" cy="2330291"/>
          </a:xfrm>
          <a:prstGeom prst="roundRect">
            <a:avLst>
              <a:gd name="adj" fmla="val 1509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9856351" y="3079671"/>
            <a:ext cx="3675698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Comprehensive Documentation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9856351" y="3886319"/>
            <a:ext cx="3675698" cy="1054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8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technical reports, performance metrics, and a CSV export for data analysis.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4650581" y="5527238"/>
            <a:ext cx="5329238" cy="666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Thank You </a:t>
            </a:r>
            <a:endParaRPr lang="en-US" sz="4150" dirty="0"/>
          </a:p>
        </p:txBody>
      </p:sp>
      <p:sp>
        <p:nvSpPr>
          <p:cNvPr id="14" name="Text 12"/>
          <p:cNvSpPr/>
          <p:nvPr/>
        </p:nvSpPr>
        <p:spPr>
          <a:xfrm>
            <a:off x="5335191" y="6287095"/>
            <a:ext cx="3960019" cy="1199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Anumula Dinesh Reddy</a:t>
            </a:r>
            <a:endParaRPr lang="en-US" sz="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127" y="649843"/>
            <a:ext cx="7073741" cy="436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Challenge: Manual PCB Inspection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827127" y="1470184"/>
            <a:ext cx="1745575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Problem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827127" y="1841897"/>
            <a:ext cx="6300668" cy="691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Manual Optical Inspection (AOI)</a:t>
            </a: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is a bottleneck in high-volume electronics manufacturing. It's not only slow and inconsistent but also highly prone to human error, leading to missed defects and reduced throughput.</a:t>
            </a: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27" y="2705814"/>
            <a:ext cx="4095393" cy="409539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0224" y="1470184"/>
            <a:ext cx="2407682" cy="2181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Solution: CircuitGuard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510224" y="1841897"/>
            <a:ext cx="6300668" cy="691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developed an end-to-end automated system using advanced computer vision and deep learning. This system leverages </a:t>
            </a:r>
            <a:r>
              <a:rPr lang="en-US" sz="12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reference-based image subtraction</a:t>
            </a: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defect identification and a </a:t>
            </a:r>
            <a:r>
              <a:rPr lang="en-US" sz="12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CNN-based classification</a:t>
            </a:r>
            <a:r>
              <a:rPr lang="en-US" sz="12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pipeline for accurate defect categorization.</a:t>
            </a:r>
            <a:endParaRPr lang="en-US" sz="1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224" y="2705814"/>
            <a:ext cx="4095393" cy="4095393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827127" y="7146727"/>
            <a:ext cx="12976146" cy="637342"/>
          </a:xfrm>
          <a:prstGeom prst="roundRect">
            <a:avLst>
              <a:gd name="adj" fmla="val 3615"/>
            </a:avLst>
          </a:prstGeom>
          <a:solidFill>
            <a:srgbClr val="D6D7D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18" y="7364254"/>
            <a:ext cx="191929" cy="1535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26237" y="7338655"/>
            <a:ext cx="1232344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Project Goal:</a:t>
            </a: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Achieve ≥97% classification accuracy on diverse test defects, drastically improving inspection reliability.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68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9869" y="3133725"/>
            <a:ext cx="8519517" cy="558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Module 1: Robust Image Localization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59869" y="3986927"/>
            <a:ext cx="1291066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critical first step is precisely aligning images and isolating potential defect areas through intelligent image comparison.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69" y="4502825"/>
            <a:ext cx="4303514" cy="78617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56323" y="5485448"/>
            <a:ext cx="270795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ORB Feature Detection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56323" y="5882521"/>
            <a:ext cx="3910608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Utilized </a:t>
            </a: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ORB (Oriented FAST and Rotated BRIEF)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feature detection to identify unique, stable keypoints across both the template and test images.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383" y="4502825"/>
            <a:ext cx="4303514" cy="78617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59837" y="5485448"/>
            <a:ext cx="2580680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RANSAC Homography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5359837" y="5882521"/>
            <a:ext cx="3910608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Applied </a:t>
            </a: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RANSAC (Random Sample Consensus)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with </a:t>
            </a:r>
            <a:r>
              <a:rPr lang="en-US" sz="15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cv2.findHomography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robust, sub-pixel image alignment, accurately correcting for shifts and rotations.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898" y="4502825"/>
            <a:ext cx="4303514" cy="7861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663351" y="5485448"/>
            <a:ext cx="3910608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Image Subtraction &amp; Thresholding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9663351" y="6161723"/>
            <a:ext cx="3910608" cy="1194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Performed </a:t>
            </a: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Image Subtraction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generate a difference map, followed by </a:t>
            </a:r>
            <a:r>
              <a:rPr lang="en-US" sz="15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Otsu Thresholding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</a:t>
            </a:r>
            <a:r>
              <a:rPr lang="en-US" sz="15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cv2.THRESH_OTSU</a:t>
            </a:r>
            <a:r>
              <a:rPr lang="en-US" sz="15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) to create a clean binary defect mask.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707112"/>
            <a:ext cx="7416403" cy="91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Module 2: ROI Extraction for Training Data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863798" y="1859280"/>
            <a:ext cx="7416403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module focuses on generating a high-quality, labeled dataset of individual defect patches essential for CNN training.</a:t>
            </a:r>
            <a:endParaRPr lang="en-US" sz="12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798" y="2521148"/>
            <a:ext cx="481251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05426" y="2681526"/>
            <a:ext cx="1823085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Contour Extraction</a:t>
            </a:r>
            <a:endParaRPr lang="en-US" sz="1400" dirty="0"/>
          </a:p>
        </p:txBody>
      </p:sp>
      <p:sp>
        <p:nvSpPr>
          <p:cNvPr id="7" name="Text 3"/>
          <p:cNvSpPr/>
          <p:nvPr/>
        </p:nvSpPr>
        <p:spPr>
          <a:xfrm>
            <a:off x="1505426" y="3005495"/>
            <a:ext cx="6774775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Applied </a:t>
            </a:r>
            <a:r>
              <a:rPr lang="en-US" sz="12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cv2.findContours</a:t>
            </a: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the binary defect masks (output from Module 1) to precisely delineate the boundaries of each individual defect.</a:t>
            </a:r>
            <a:endParaRPr lang="en-US" sz="12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424" y="3815358"/>
            <a:ext cx="481251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746052" y="3975735"/>
            <a:ext cx="2490668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Bounding Box Calculation</a:t>
            </a:r>
            <a:endParaRPr lang="en-US" sz="1400" dirty="0"/>
          </a:p>
        </p:txBody>
      </p:sp>
      <p:sp>
        <p:nvSpPr>
          <p:cNvPr id="10" name="Text 5"/>
          <p:cNvSpPr/>
          <p:nvPr/>
        </p:nvSpPr>
        <p:spPr>
          <a:xfrm>
            <a:off x="1746052" y="4299704"/>
            <a:ext cx="6534150" cy="4891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Used </a:t>
            </a:r>
            <a:r>
              <a:rPr lang="en-US" sz="125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cv2.boundingRect</a:t>
            </a: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calculate tightly fitting bounding boxes around each detected defect contour, isolating the region of interest.</a:t>
            </a:r>
            <a:endParaRPr lang="en-US" sz="12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049" y="5109567"/>
            <a:ext cx="481251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86677" y="5269944"/>
            <a:ext cx="2168962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Padded ROI Extraction</a:t>
            </a:r>
            <a:endParaRPr lang="en-US" sz="1400" dirty="0"/>
          </a:p>
        </p:txBody>
      </p:sp>
      <p:sp>
        <p:nvSpPr>
          <p:cNvPr id="13" name="Text 7"/>
          <p:cNvSpPr/>
          <p:nvPr/>
        </p:nvSpPr>
        <p:spPr>
          <a:xfrm>
            <a:off x="1986677" y="5593913"/>
            <a:ext cx="6293525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Crucially, </a:t>
            </a:r>
            <a:r>
              <a:rPr lang="en-US" sz="12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padding</a:t>
            </a: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was added to each bounding box before extracting the Region of Interest (ROI) from the original test image. This provides vital contextual information for the classifier.</a:t>
            </a:r>
            <a:endParaRPr lang="en-US" sz="12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674" y="6396157"/>
            <a:ext cx="481251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227302" y="6556534"/>
            <a:ext cx="2293144" cy="227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Labeled Dataset Output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2227302" y="6880503"/>
            <a:ext cx="6052899" cy="481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output is a meticulously prepared, labeled dataset of 128×128 cropped ROI images, ready for deep learning.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731758"/>
            <a:ext cx="8295680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Module 3: EfficientNet Model Training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863798" y="1627822"/>
            <a:ext cx="12902803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Implementing and training the robust core classification engine for accurate defect categorization.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863798" y="2321957"/>
            <a:ext cx="3554373" cy="2668905"/>
          </a:xfrm>
          <a:prstGeom prst="roundRect">
            <a:avLst>
              <a:gd name="adj" fmla="val 104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048822" y="2506980"/>
            <a:ext cx="555308" cy="555308"/>
          </a:xfrm>
          <a:prstGeom prst="roundRect">
            <a:avLst>
              <a:gd name="adj" fmla="val 16464891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460" y="2659618"/>
            <a:ext cx="249912" cy="2499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48822" y="3247311"/>
            <a:ext cx="210359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Architecture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048822" y="3695224"/>
            <a:ext cx="3184327" cy="1110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the state-of-the-art </a:t>
            </a:r>
            <a:r>
              <a:rPr lang="en-US" sz="14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EfficientNet-B4</a:t>
            </a: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model using PyTorch and the timm library for optimized performance.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4603194" y="2321957"/>
            <a:ext cx="3554492" cy="2668905"/>
          </a:xfrm>
          <a:prstGeom prst="roundRect">
            <a:avLst>
              <a:gd name="adj" fmla="val 1040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4788218" y="2506980"/>
            <a:ext cx="555308" cy="555308"/>
          </a:xfrm>
          <a:prstGeom prst="roundRect">
            <a:avLst>
              <a:gd name="adj" fmla="val 16464891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0856" y="2659618"/>
            <a:ext cx="249912" cy="2499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788218" y="3247311"/>
            <a:ext cx="2482691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Training Configuration</a:t>
            </a:r>
            <a:endParaRPr lang="en-US" sz="1650" dirty="0"/>
          </a:p>
        </p:txBody>
      </p:sp>
      <p:sp>
        <p:nvSpPr>
          <p:cNvPr id="13" name="Text 9"/>
          <p:cNvSpPr/>
          <p:nvPr/>
        </p:nvSpPr>
        <p:spPr>
          <a:xfrm>
            <a:off x="4788218" y="3695224"/>
            <a:ext cx="3184446" cy="1110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Leveraged </a:t>
            </a:r>
            <a:r>
              <a:rPr lang="en-US" sz="14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Transfer Learning</a:t>
            </a: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with ImageNet pre-trained weights, Adam Optimizer, and Cross-Entropy Loss for rapid convergence.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863798" y="5175885"/>
            <a:ext cx="7293888" cy="2113598"/>
          </a:xfrm>
          <a:prstGeom prst="roundRect">
            <a:avLst>
              <a:gd name="adj" fmla="val 1314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1048822" y="5360908"/>
            <a:ext cx="555308" cy="555308"/>
          </a:xfrm>
          <a:prstGeom prst="roundRect">
            <a:avLst>
              <a:gd name="adj" fmla="val 16464891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1460" y="5513546"/>
            <a:ext cx="249912" cy="24991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48822" y="6101239"/>
            <a:ext cx="210359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Strategy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1048822" y="6549152"/>
            <a:ext cx="6923842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Applied extensive </a:t>
            </a:r>
            <a:r>
              <a:rPr lang="en-US" sz="14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augmentation</a:t>
            </a: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to the 128×128 ROI images to enhance generalization and prevent overfitting.</a:t>
            </a:r>
            <a:endParaRPr lang="en-US" sz="1450" dirty="0"/>
          </a:p>
        </p:txBody>
      </p:sp>
      <p:sp>
        <p:nvSpPr>
          <p:cNvPr id="19" name="Text 14"/>
          <p:cNvSpPr/>
          <p:nvPr/>
        </p:nvSpPr>
        <p:spPr>
          <a:xfrm>
            <a:off x="8616791" y="2280285"/>
            <a:ext cx="5157311" cy="277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endParaRPr lang="en-US" sz="14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8094" y="1849272"/>
            <a:ext cx="5908623" cy="54402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7488" y="673775"/>
            <a:ext cx="9190077" cy="487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Module 4: Prediction Performance Validation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857488" y="1503998"/>
            <a:ext cx="12915424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Rigorous validation of the model's generalization capabilities against unseen defect data.</a:t>
            </a:r>
            <a:endParaRPr lang="en-US" sz="1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1" y="2147054"/>
            <a:ext cx="7231117" cy="45508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7488" y="6890742"/>
            <a:ext cx="7581900" cy="514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confusion matrix visually confirms the high classification accuracy, with strong diagonal values indicating correct predictions across all defect classes.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8865394" y="2147054"/>
            <a:ext cx="4915138" cy="1318260"/>
          </a:xfrm>
          <a:prstGeom prst="roundRect">
            <a:avLst>
              <a:gd name="adj" fmla="val 832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8842534" y="2147054"/>
            <a:ext cx="91440" cy="1318260"/>
          </a:xfrm>
          <a:prstGeom prst="roundRect">
            <a:avLst>
              <a:gd name="adj" fmla="val 28135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9128284" y="2341364"/>
            <a:ext cx="2127171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Result: Accuracy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9128284" y="2756416"/>
            <a:ext cx="4457938" cy="514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Achieved </a:t>
            </a:r>
            <a:r>
              <a:rPr lang="en-US" sz="13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≥97.65% Classification Accuracy</a:t>
            </a: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on the final test set, successfully exceeding the project target.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8865394" y="3636764"/>
            <a:ext cx="4915138" cy="1575554"/>
          </a:xfrm>
          <a:prstGeom prst="roundRect">
            <a:avLst>
              <a:gd name="adj" fmla="val 696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8842534" y="3636764"/>
            <a:ext cx="91440" cy="1575554"/>
          </a:xfrm>
          <a:prstGeom prst="roundRect">
            <a:avLst>
              <a:gd name="adj" fmla="val 28135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9128284" y="3831074"/>
            <a:ext cx="2196822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Evaluation: Reliability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9128284" y="4246126"/>
            <a:ext cx="4457938" cy="771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Rigorous testing confirmed a </a:t>
            </a:r>
            <a:r>
              <a:rPr lang="en-US" sz="13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 False Positive/Negative rate</a:t>
            </a: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proving the model's reliability across all six defect classes.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8865394" y="5383768"/>
            <a:ext cx="4915138" cy="1318260"/>
          </a:xfrm>
          <a:prstGeom prst="roundRect">
            <a:avLst>
              <a:gd name="adj" fmla="val 8324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Shape 12"/>
          <p:cNvSpPr/>
          <p:nvPr/>
        </p:nvSpPr>
        <p:spPr>
          <a:xfrm>
            <a:off x="8842534" y="5383768"/>
            <a:ext cx="91440" cy="1318260"/>
          </a:xfrm>
          <a:prstGeom prst="roundRect">
            <a:avLst>
              <a:gd name="adj" fmla="val 28135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Text 13"/>
          <p:cNvSpPr/>
          <p:nvPr/>
        </p:nvSpPr>
        <p:spPr>
          <a:xfrm>
            <a:off x="9128284" y="5578078"/>
            <a:ext cx="2075855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Deliverable: Insights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9128284" y="5993130"/>
            <a:ext cx="4457938" cy="5145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Generated a comprehensive </a:t>
            </a:r>
            <a:r>
              <a:rPr lang="en-US" sz="13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Confusion Matrix</a:t>
            </a:r>
            <a:r>
              <a:rPr lang="en-US" sz="13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detailed evaluation report, offering transparent performance insights.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42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084" y="3452336"/>
            <a:ext cx="10276165" cy="630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Module 6: Integrated Backend Pipeline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863084" y="4415790"/>
            <a:ext cx="12904232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Connecting all developed modules into a seamless, high-performance inference system.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863084" y="4998363"/>
            <a:ext cx="12904232" cy="2556629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63084" y="4998363"/>
            <a:ext cx="4301371" cy="2556629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85017" y="5220295"/>
            <a:ext cx="2825829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Modular Architecture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85017" y="5668566"/>
            <a:ext cx="3857506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Refactored complex OpenCV (M1/M2) and PyTorch (M4) logic into modular, reusable functions for maintainability and scalability.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5164455" y="4998363"/>
            <a:ext cx="4301371" cy="255662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164455" y="4998363"/>
            <a:ext cx="30480" cy="2556629"/>
          </a:xfrm>
          <a:prstGeom prst="roundRect">
            <a:avLst>
              <a:gd name="adj" fmla="val 1092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5386388" y="5220295"/>
            <a:ext cx="3185517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Optimized Process Flow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386388" y="5668566"/>
            <a:ext cx="3857506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backend executes a full sequence: </a:t>
            </a:r>
            <a:r>
              <a:rPr lang="en-US" sz="17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Alignment → Subtraction → Contour → ROI → EfficientNet Classification → Annotation</a:t>
            </a: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end-to-end processing.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9465826" y="4998363"/>
            <a:ext cx="4301371" cy="2556629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11"/>
          <p:cNvSpPr/>
          <p:nvPr/>
        </p:nvSpPr>
        <p:spPr>
          <a:xfrm>
            <a:off x="9465826" y="4998363"/>
            <a:ext cx="30480" cy="2556629"/>
          </a:xfrm>
          <a:prstGeom prst="roundRect">
            <a:avLst>
              <a:gd name="adj" fmla="val 109224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2"/>
          <p:cNvSpPr/>
          <p:nvPr/>
        </p:nvSpPr>
        <p:spPr>
          <a:xfrm>
            <a:off x="9687758" y="5220295"/>
            <a:ext cx="3546753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Zero-Latency Optimization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687758" y="5668566"/>
            <a:ext cx="3857506" cy="1664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EfficientNet model checkpoint is loaded </a:t>
            </a:r>
            <a:r>
              <a:rPr lang="en-US" sz="17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once</a:t>
            </a:r>
            <a:r>
              <a:rPr lang="en-US" sz="17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upon startup, eliminating reload delays and ensuring minimal latency for subsequent user requests.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876" y="0"/>
            <a:ext cx="561252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083588"/>
            <a:ext cx="7176730" cy="525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Module 5: The User Interface (UI)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863798" y="1887141"/>
            <a:ext cx="7416403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functional and intuitive web interface designed for seamless user interaction and defect analysis.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863798" y="2928342"/>
            <a:ext cx="3615690" cy="2155150"/>
          </a:xfrm>
          <a:prstGeom prst="roundRect">
            <a:avLst>
              <a:gd name="adj" fmla="val 509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863798" y="2905482"/>
            <a:ext cx="3615690" cy="9144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2393990" y="2650688"/>
            <a:ext cx="555308" cy="555308"/>
          </a:xfrm>
          <a:prstGeom prst="roundRect">
            <a:avLst>
              <a:gd name="adj" fmla="val 164665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0558" y="2817257"/>
            <a:ext cx="222052" cy="2220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71682" y="3391138"/>
            <a:ext cx="210359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Framework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071682" y="3764994"/>
            <a:ext cx="3199924" cy="11106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the frontend using </a:t>
            </a:r>
            <a:r>
              <a:rPr lang="en-US" sz="14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Streamlit</a:t>
            </a: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rapid prototyping and deployment, ensuring a dynamic and responsive user experience.</a:t>
            </a:r>
            <a:endParaRPr lang="en-US" sz="1450" dirty="0"/>
          </a:p>
        </p:txBody>
      </p:sp>
      <p:sp>
        <p:nvSpPr>
          <p:cNvPr id="11" name="Shape 7"/>
          <p:cNvSpPr/>
          <p:nvPr/>
        </p:nvSpPr>
        <p:spPr>
          <a:xfrm>
            <a:off x="4664512" y="2928342"/>
            <a:ext cx="3615690" cy="2155150"/>
          </a:xfrm>
          <a:prstGeom prst="roundRect">
            <a:avLst>
              <a:gd name="adj" fmla="val 509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8"/>
          <p:cNvSpPr/>
          <p:nvPr/>
        </p:nvSpPr>
        <p:spPr>
          <a:xfrm>
            <a:off x="4664512" y="2905482"/>
            <a:ext cx="3615690" cy="9144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6194703" y="2650688"/>
            <a:ext cx="555308" cy="555308"/>
          </a:xfrm>
          <a:prstGeom prst="roundRect">
            <a:avLst>
              <a:gd name="adj" fmla="val 164665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61271" y="2817257"/>
            <a:ext cx="222052" cy="22205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872395" y="3391138"/>
            <a:ext cx="2103596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Functionality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4872395" y="3764994"/>
            <a:ext cx="3199924" cy="8329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dedicated, simple upload fields for both the Template and Test images, streamlining the defect analysis process.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863798" y="5546169"/>
            <a:ext cx="7416403" cy="1599843"/>
          </a:xfrm>
          <a:prstGeom prst="roundRect">
            <a:avLst>
              <a:gd name="adj" fmla="val 6859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3"/>
          <p:cNvSpPr/>
          <p:nvPr/>
        </p:nvSpPr>
        <p:spPr>
          <a:xfrm>
            <a:off x="863798" y="5523309"/>
            <a:ext cx="7416403" cy="91440"/>
          </a:xfrm>
          <a:prstGeom prst="roundRect">
            <a:avLst>
              <a:gd name="adj" fmla="val 30368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4294346" y="5268516"/>
            <a:ext cx="555308" cy="555308"/>
          </a:xfrm>
          <a:prstGeom prst="roundRect">
            <a:avLst>
              <a:gd name="adj" fmla="val 164665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60915" y="5435084"/>
            <a:ext cx="222052" cy="22205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71682" y="6008965"/>
            <a:ext cx="2267188" cy="262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Output Visualization</a:t>
            </a:r>
            <a:endParaRPr lang="en-US" sz="1650" dirty="0"/>
          </a:p>
        </p:txBody>
      </p:sp>
      <p:sp>
        <p:nvSpPr>
          <p:cNvPr id="22" name="Text 16"/>
          <p:cNvSpPr/>
          <p:nvPr/>
        </p:nvSpPr>
        <p:spPr>
          <a:xfrm>
            <a:off x="1071682" y="6382822"/>
            <a:ext cx="7000637" cy="5553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Displays the final output image with clear </a:t>
            </a:r>
            <a:r>
              <a:rPr lang="en-US" sz="145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bounding boxes and predicted class labels</a:t>
            </a: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offering immediate visual feedback.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224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439835"/>
            <a:ext cx="9395817" cy="596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Module 7: Performance &amp; Data Export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863798" y="4350544"/>
            <a:ext cx="12902803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CircuitGuard ensures system robustness, speed, and provides essential documentation features for actionable insights, offering rapid defect detection and comprehensive data management.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863798" y="5425678"/>
            <a:ext cx="3327440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Performance Optimization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63798" y="5933361"/>
            <a:ext cx="619553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Achieves ≤5 second upload-to-output time per image.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863798" y="6321385"/>
            <a:ext cx="619553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Enables real-time defect detection for immediate action.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63798" y="6709410"/>
            <a:ext cx="619553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Significantly enhances inspection throughput.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78685" y="5425678"/>
            <a:ext cx="376166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Export &amp; Documentation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578685" y="5933361"/>
            <a:ext cx="619553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Download annotated images with bounding boxes and class labels.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78685" y="6321385"/>
            <a:ext cx="6195536" cy="629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Export CSV prediction logs with defect details and confidence scores.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78685" y="7024092"/>
            <a:ext cx="6195536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6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Facilitates robust quality control and seamless system integration.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1147</Words>
  <Application>Microsoft Office PowerPoint</Application>
  <PresentationFormat>Custom</PresentationFormat>
  <Paragraphs>112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Montserrat Bold</vt:lpstr>
      <vt:lpstr>Source Sans 3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Anumula Dinesh Reddy</dc:creator>
  <cp:lastModifiedBy>Anumula Dinesh Reddy</cp:lastModifiedBy>
  <cp:revision>2</cp:revision>
  <dcterms:created xsi:type="dcterms:W3CDTF">2025-12-06T11:41:48Z</dcterms:created>
  <dcterms:modified xsi:type="dcterms:W3CDTF">2025-12-06T11:54:44Z</dcterms:modified>
</cp:coreProperties>
</file>